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</p:sldIdLst>
  <p:sldSz cx="18288000" cy="10287000"/>
  <p:notesSz cx="6858000" cy="9144000"/>
  <p:embeddedFontLst>
    <p:embeddedFont>
      <p:font typeface="Nunito" charset="1" panose="00000500000000000000"/>
      <p:regular r:id="rId6"/>
    </p:embeddedFont>
    <p:embeddedFont>
      <p:font typeface="Nunito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HK Grotesk Bold" charset="1" panose="00000800000000000000"/>
      <p:regular r:id="rId12"/>
    </p:embeddedFont>
    <p:embeddedFont>
      <p:font typeface="HK Grotesk Bold Italics" charset="1" panose="00000800000000000000"/>
      <p:regular r:id="rId13"/>
    </p:embeddedFont>
    <p:embeddedFont>
      <p:font typeface="Telegraf" charset="1" panose="00000500000000000000"/>
      <p:regular r:id="rId14"/>
    </p:embeddedFont>
    <p:embeddedFont>
      <p:font typeface="Telegraf Bold" charset="1" panose="00000800000000000000"/>
      <p:regular r:id="rId15"/>
    </p:embeddedFont>
    <p:embeddedFont>
      <p:font typeface="Public Sans" charset="1" panose="00000000000000000000"/>
      <p:regular r:id="rId16"/>
    </p:embeddedFont>
    <p:embeddedFont>
      <p:font typeface="Public Sans Bold" charset="1" panose="00000000000000000000"/>
      <p:regular r:id="rId17"/>
    </p:embeddedFont>
    <p:embeddedFont>
      <p:font typeface="Public Sans Italics" charset="1" panose="00000000000000000000"/>
      <p:regular r:id="rId18"/>
    </p:embeddedFont>
    <p:embeddedFont>
      <p:font typeface="Public Sans Bold Italic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jpe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972800"/>
          </a:xfrm>
          <a:custGeom>
            <a:avLst/>
            <a:gdLst/>
            <a:ahLst/>
            <a:cxnLst/>
            <a:rect r="r" b="b" t="t" l="l"/>
            <a:pathLst>
              <a:path h="10972800" w="18288000">
                <a:moveTo>
                  <a:pt x="18288000" y="0"/>
                </a:moveTo>
                <a:lnTo>
                  <a:pt x="0" y="0"/>
                </a:lnTo>
                <a:lnTo>
                  <a:pt x="0" y="10972800"/>
                </a:lnTo>
                <a:lnTo>
                  <a:pt x="18288000" y="109728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7324178"/>
            <a:ext cx="6073998" cy="0"/>
          </a:xfrm>
          <a:prstGeom prst="line">
            <a:avLst/>
          </a:prstGeom>
          <a:ln cap="flat" w="9525">
            <a:solidFill>
              <a:srgbClr val="E1526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28700" y="9129865"/>
            <a:ext cx="6073998" cy="0"/>
          </a:xfrm>
          <a:prstGeom prst="line">
            <a:avLst/>
          </a:prstGeom>
          <a:ln cap="flat" w="9525">
            <a:solidFill>
              <a:srgbClr val="E1526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152373"/>
            <a:ext cx="1780298" cy="1945535"/>
          </a:xfrm>
          <a:custGeom>
            <a:avLst/>
            <a:gdLst/>
            <a:ahLst/>
            <a:cxnLst/>
            <a:rect r="r" b="b" t="t" l="l"/>
            <a:pathLst>
              <a:path h="1945535" w="1780298">
                <a:moveTo>
                  <a:pt x="0" y="0"/>
                </a:moveTo>
                <a:lnTo>
                  <a:pt x="1780298" y="0"/>
                </a:lnTo>
                <a:lnTo>
                  <a:pt x="1780298" y="1945535"/>
                </a:lnTo>
                <a:lnTo>
                  <a:pt x="0" y="1945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49738" y="6967518"/>
            <a:ext cx="8436413" cy="1666192"/>
          </a:xfrm>
          <a:custGeom>
            <a:avLst/>
            <a:gdLst/>
            <a:ahLst/>
            <a:cxnLst/>
            <a:rect r="r" b="b" t="t" l="l"/>
            <a:pathLst>
              <a:path h="1666192" w="8436413">
                <a:moveTo>
                  <a:pt x="0" y="0"/>
                </a:moveTo>
                <a:lnTo>
                  <a:pt x="8436413" y="0"/>
                </a:lnTo>
                <a:lnTo>
                  <a:pt x="8436413" y="1666192"/>
                </a:lnTo>
                <a:lnTo>
                  <a:pt x="0" y="16661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74900" y="1836098"/>
            <a:ext cx="6584400" cy="7289004"/>
          </a:xfrm>
          <a:custGeom>
            <a:avLst/>
            <a:gdLst/>
            <a:ahLst/>
            <a:cxnLst/>
            <a:rect r="r" b="b" t="t" l="l"/>
            <a:pathLst>
              <a:path h="7289004" w="6584400">
                <a:moveTo>
                  <a:pt x="0" y="0"/>
                </a:moveTo>
                <a:lnTo>
                  <a:pt x="6584400" y="0"/>
                </a:lnTo>
                <a:lnTo>
                  <a:pt x="6584400" y="7289004"/>
                </a:lnTo>
                <a:lnTo>
                  <a:pt x="0" y="72890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3097908"/>
            <a:ext cx="11892188" cy="4231033"/>
            <a:chOff x="0" y="0"/>
            <a:chExt cx="15856251" cy="564137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23825"/>
              <a:ext cx="15856251" cy="2663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029"/>
                </a:lnSpc>
              </a:pPr>
              <a:r>
                <a:rPr lang="en-US" sz="12525">
                  <a:solidFill>
                    <a:srgbClr val="F4F4F4"/>
                  </a:solidFill>
                  <a:latin typeface="Telegraf"/>
                </a:rPr>
                <a:t>FreeBSD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793402"/>
              <a:ext cx="15856251" cy="2847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7A8F"/>
                  </a:solidFill>
                  <a:latin typeface="Telegraf"/>
                </a:rPr>
                <a:t>Universidade Federal de Roraima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7A8F"/>
                  </a:solidFill>
                  <a:latin typeface="Telegraf"/>
                </a:rPr>
                <a:t>Departamento de Ciência da Computação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7A8F"/>
                  </a:solidFill>
                  <a:latin typeface="Telegraf"/>
                </a:rPr>
                <a:t>Sistemas Operacionais – DCC403</a:t>
              </a:r>
            </a:p>
            <a:p>
              <a:pPr>
                <a:lnSpc>
                  <a:spcPts val="42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7627467"/>
            <a:ext cx="7791915" cy="124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0"/>
              </a:lnSpc>
            </a:pPr>
            <a:r>
              <a:rPr lang="en-US" sz="2500">
                <a:solidFill>
                  <a:srgbClr val="F4F4F4"/>
                </a:solidFill>
                <a:latin typeface="Telegraf"/>
              </a:rPr>
              <a:t>GLISBEL DE LAS NIEVES APONTE LÓPEZ</a:t>
            </a:r>
          </a:p>
          <a:p>
            <a:pPr>
              <a:lnSpc>
                <a:spcPts val="3250"/>
              </a:lnSpc>
            </a:pPr>
            <a:r>
              <a:rPr lang="en-US" sz="2500">
                <a:solidFill>
                  <a:srgbClr val="F4F4F4"/>
                </a:solidFill>
                <a:latin typeface="Telegraf"/>
              </a:rPr>
              <a:t>MARCIA GABRIELLE BONIFÁCIO DE OLIVEIRA</a:t>
            </a:r>
          </a:p>
          <a:p>
            <a:pPr>
              <a:lnSpc>
                <a:spcPts val="3250"/>
              </a:lnSpc>
            </a:pPr>
            <a:r>
              <a:rPr lang="en-US" sz="2500">
                <a:solidFill>
                  <a:srgbClr val="F4F4F4"/>
                </a:solidFill>
                <a:latin typeface="Telegraf"/>
              </a:rPr>
              <a:t>WANDRESSA DA SILVA REIS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192247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32125" y="0"/>
            <a:ext cx="4377351" cy="3156457"/>
          </a:xfrm>
          <a:custGeom>
            <a:avLst/>
            <a:gdLst/>
            <a:ahLst/>
            <a:cxnLst/>
            <a:rect r="r" b="b" t="t" l="l"/>
            <a:pathLst>
              <a:path h="3156457" w="4377351">
                <a:moveTo>
                  <a:pt x="0" y="0"/>
                </a:moveTo>
                <a:lnTo>
                  <a:pt x="4377351" y="0"/>
                </a:lnTo>
                <a:lnTo>
                  <a:pt x="4377351" y="3156457"/>
                </a:lnTo>
                <a:lnTo>
                  <a:pt x="0" y="3156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80192" y="7600309"/>
            <a:ext cx="3707840" cy="2418948"/>
          </a:xfrm>
          <a:custGeom>
            <a:avLst/>
            <a:gdLst/>
            <a:ahLst/>
            <a:cxnLst/>
            <a:rect r="r" b="b" t="t" l="l"/>
            <a:pathLst>
              <a:path h="2418948" w="3707840">
                <a:moveTo>
                  <a:pt x="0" y="0"/>
                </a:moveTo>
                <a:lnTo>
                  <a:pt x="3707840" y="0"/>
                </a:lnTo>
                <a:lnTo>
                  <a:pt x="3707840" y="2418948"/>
                </a:lnTo>
                <a:lnTo>
                  <a:pt x="0" y="2418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128" t="-263977" r="-249141" b="-5479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45436" y="3202141"/>
            <a:ext cx="5573377" cy="3086793"/>
          </a:xfrm>
          <a:custGeom>
            <a:avLst/>
            <a:gdLst/>
            <a:ahLst/>
            <a:cxnLst/>
            <a:rect r="r" b="b" t="t" l="l"/>
            <a:pathLst>
              <a:path h="3086793" w="5573377">
                <a:moveTo>
                  <a:pt x="0" y="0"/>
                </a:moveTo>
                <a:lnTo>
                  <a:pt x="5573377" y="0"/>
                </a:lnTo>
                <a:lnTo>
                  <a:pt x="5573377" y="3086794"/>
                </a:lnTo>
                <a:lnTo>
                  <a:pt x="0" y="30867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06325" y="513284"/>
            <a:ext cx="12930626" cy="106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24"/>
              </a:lnSpc>
              <a:spcBef>
                <a:spcPct val="0"/>
              </a:spcBef>
            </a:pPr>
            <a:r>
              <a:rPr lang="en-US" sz="7020">
                <a:solidFill>
                  <a:srgbClr val="FFFFFF"/>
                </a:solidFill>
                <a:latin typeface="HK Grotesk Bold"/>
              </a:rPr>
              <a:t>Versão Kernel do FreeBSD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358438" y="3202141"/>
            <a:ext cx="13890562" cy="1135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38"/>
              </a:lnSpc>
              <a:spcBef>
                <a:spcPct val="0"/>
              </a:spcBef>
            </a:pPr>
            <a:r>
              <a:rPr lang="en-US" sz="7448">
                <a:solidFill>
                  <a:srgbClr val="FFFFFF"/>
                </a:solidFill>
                <a:latin typeface="HK Grotesk Bold"/>
              </a:rPr>
              <a:t>Segurança do FreeBSD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1025201" y="6288935"/>
            <a:ext cx="13313018" cy="102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38"/>
              </a:lnSpc>
              <a:spcBef>
                <a:spcPct val="0"/>
              </a:spcBef>
            </a:pPr>
            <a:r>
              <a:rPr lang="en-US" sz="6782">
                <a:solidFill>
                  <a:srgbClr val="FFFFFF"/>
                </a:solidFill>
                <a:latin typeface="HK Grotesk Bold"/>
              </a:rPr>
              <a:t>Documentação do FreeBSD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58830" y="9217398"/>
            <a:ext cx="11004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CFCFC"/>
                </a:solidFill>
                <a:latin typeface="Nunito"/>
              </a:rPr>
              <a:t>10</a:t>
            </a:r>
          </a:p>
        </p:txBody>
      </p:sp>
    </p:spTree>
  </p:cSld>
  <p:clrMapOvr>
    <a:masterClrMapping/>
  </p:clrMapOvr>
  <p:transition spd="slow">
    <p:wipe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8361" y="3796533"/>
            <a:ext cx="8408788" cy="4385051"/>
          </a:xfrm>
          <a:custGeom>
            <a:avLst/>
            <a:gdLst/>
            <a:ahLst/>
            <a:cxnLst/>
            <a:rect r="r" b="b" t="t" l="l"/>
            <a:pathLst>
              <a:path h="4385051" w="8408788">
                <a:moveTo>
                  <a:pt x="0" y="0"/>
                </a:moveTo>
                <a:lnTo>
                  <a:pt x="8408788" y="0"/>
                </a:lnTo>
                <a:lnTo>
                  <a:pt x="8408788" y="4385051"/>
                </a:lnTo>
                <a:lnTo>
                  <a:pt x="0" y="4385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94028" y="1028700"/>
            <a:ext cx="1489994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HK Grotesk Bold"/>
              </a:rPr>
              <a:t>Placas GPU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84599" y="4184071"/>
            <a:ext cx="7445040" cy="360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7"/>
              </a:lnSpc>
            </a:pPr>
            <a:r>
              <a:rPr lang="en-US" sz="3397">
                <a:solidFill>
                  <a:srgbClr val="FFFFFF"/>
                </a:solidFill>
                <a:latin typeface="HK Grotesk Bold"/>
              </a:rPr>
              <a:t>NVIDIA GeForce GTX série 10 e 20</a:t>
            </a:r>
          </a:p>
          <a:p>
            <a:pPr algn="ctr">
              <a:lnSpc>
                <a:spcPts val="4077"/>
              </a:lnSpc>
            </a:pPr>
            <a:r>
              <a:rPr lang="en-US" sz="3397">
                <a:solidFill>
                  <a:srgbClr val="FFFFFF"/>
                </a:solidFill>
                <a:latin typeface="HK Grotesk Bold"/>
              </a:rPr>
              <a:t>NVIDIA Quadro séries P400, P600, P1000 e P2000</a:t>
            </a:r>
          </a:p>
          <a:p>
            <a:pPr algn="ctr">
              <a:lnSpc>
                <a:spcPts val="4077"/>
              </a:lnSpc>
            </a:pPr>
            <a:r>
              <a:rPr lang="en-US" sz="3397">
                <a:solidFill>
                  <a:srgbClr val="FFFFFF"/>
                </a:solidFill>
                <a:latin typeface="HK Grotesk Bold"/>
              </a:rPr>
              <a:t>AMD Radeon HD série 7000 e superior</a:t>
            </a:r>
          </a:p>
          <a:p>
            <a:pPr algn="ctr">
              <a:lnSpc>
                <a:spcPts val="4077"/>
              </a:lnSpc>
            </a:pPr>
            <a:r>
              <a:rPr lang="en-US" sz="3397">
                <a:solidFill>
                  <a:srgbClr val="FFFFFF"/>
                </a:solidFill>
                <a:latin typeface="HK Grotesk Bold"/>
              </a:rPr>
              <a:t>AMD Radeon RX série 400 e superior</a:t>
            </a:r>
          </a:p>
          <a:p>
            <a:pPr algn="ctr">
              <a:lnSpc>
                <a:spcPts val="4077"/>
              </a:lnSpc>
            </a:pPr>
            <a:r>
              <a:rPr lang="en-US" sz="3397">
                <a:solidFill>
                  <a:srgbClr val="FFFFFF"/>
                </a:solidFill>
                <a:latin typeface="HK Grotesk Bold"/>
              </a:rPr>
              <a:t>AMD Radeon Pro série WX</a:t>
            </a:r>
          </a:p>
          <a:p>
            <a:pPr algn="ctr">
              <a:lnSpc>
                <a:spcPts val="419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158830" y="9217398"/>
            <a:ext cx="11004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CFCFC"/>
                </a:solidFill>
                <a:latin typeface="Nunito"/>
              </a:rPr>
              <a:t>11</a:t>
            </a:r>
          </a:p>
        </p:txBody>
      </p:sp>
    </p:spTree>
  </p:cSld>
  <p:clrMapOvr>
    <a:masterClrMapping/>
  </p:clrMapOvr>
  <p:transition spd="slow">
    <p:wipe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3461" y="2125541"/>
            <a:ext cx="12385882" cy="1883084"/>
          </a:xfrm>
          <a:custGeom>
            <a:avLst/>
            <a:gdLst/>
            <a:ahLst/>
            <a:cxnLst/>
            <a:rect r="r" b="b" t="t" l="l"/>
            <a:pathLst>
              <a:path h="1883084" w="12385882">
                <a:moveTo>
                  <a:pt x="0" y="0"/>
                </a:moveTo>
                <a:lnTo>
                  <a:pt x="12385882" y="0"/>
                </a:lnTo>
                <a:lnTo>
                  <a:pt x="12385882" y="1883084"/>
                </a:lnTo>
                <a:lnTo>
                  <a:pt x="0" y="188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45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51050" y="6030791"/>
            <a:ext cx="12477829" cy="1883018"/>
            <a:chOff x="0" y="0"/>
            <a:chExt cx="16637105" cy="2510690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0" y="0"/>
              <a:ext cx="16637105" cy="2510690"/>
            </a:xfrm>
            <a:custGeom>
              <a:avLst/>
              <a:gdLst/>
              <a:ahLst/>
              <a:cxnLst/>
              <a:rect r="r" b="b" t="t" l="l"/>
              <a:pathLst>
                <a:path h="2510690" w="16637105">
                  <a:moveTo>
                    <a:pt x="0" y="0"/>
                  </a:moveTo>
                  <a:lnTo>
                    <a:pt x="16637105" y="0"/>
                  </a:lnTo>
                  <a:lnTo>
                    <a:pt x="16637105" y="2510690"/>
                  </a:lnTo>
                  <a:lnTo>
                    <a:pt x="0" y="2510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335452" y="331420"/>
              <a:ext cx="14802106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HK Grotesk Bold"/>
                </a:rPr>
                <a:t>Shell padrão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94325" y="495333"/>
            <a:ext cx="4347820" cy="5143500"/>
          </a:xfrm>
          <a:custGeom>
            <a:avLst/>
            <a:gdLst/>
            <a:ahLst/>
            <a:cxnLst/>
            <a:rect r="r" b="b" t="t" l="l"/>
            <a:pathLst>
              <a:path h="5143500" w="4347820">
                <a:moveTo>
                  <a:pt x="0" y="0"/>
                </a:moveTo>
                <a:lnTo>
                  <a:pt x="4347820" y="0"/>
                </a:lnTo>
                <a:lnTo>
                  <a:pt x="434782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45572" y="2390775"/>
            <a:ext cx="1072118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HK Grotesk Bold"/>
              </a:rPr>
              <a:t>Deamons padrões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78172" y="4453743"/>
            <a:ext cx="10831273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3" indent="-32385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ublic Sans"/>
              </a:rPr>
              <a:t>syslogd; rc.d; nfsd; bind;  ntpd; sshd.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23945" y="8361484"/>
            <a:ext cx="421033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3" indent="-32385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ublic Sans"/>
              </a:rPr>
              <a:t>sh, csh, tcsh, etc.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58830" y="9217398"/>
            <a:ext cx="11004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CFCFC"/>
                </a:solidFill>
                <a:latin typeface="Nunito"/>
              </a:rPr>
              <a:t>12</a:t>
            </a:r>
          </a:p>
        </p:txBody>
      </p:sp>
    </p:spTree>
  </p:cSld>
  <p:clrMapOvr>
    <a:masterClrMapping/>
  </p:clrMapOvr>
  <p:transition spd="slow">
    <p:wipe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5435" y="694791"/>
            <a:ext cx="8897418" cy="8897418"/>
          </a:xfrm>
          <a:custGeom>
            <a:avLst/>
            <a:gdLst/>
            <a:ahLst/>
            <a:cxnLst/>
            <a:rect r="r" b="b" t="t" l="l"/>
            <a:pathLst>
              <a:path h="8897418" w="8897418">
                <a:moveTo>
                  <a:pt x="0" y="0"/>
                </a:moveTo>
                <a:lnTo>
                  <a:pt x="8897418" y="0"/>
                </a:lnTo>
                <a:lnTo>
                  <a:pt x="8897418" y="8897418"/>
                </a:lnTo>
                <a:lnTo>
                  <a:pt x="0" y="889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2515" y="6868592"/>
            <a:ext cx="6983258" cy="2389708"/>
          </a:xfrm>
          <a:custGeom>
            <a:avLst/>
            <a:gdLst/>
            <a:ahLst/>
            <a:cxnLst/>
            <a:rect r="r" b="b" t="t" l="l"/>
            <a:pathLst>
              <a:path h="2389708" w="6983258">
                <a:moveTo>
                  <a:pt x="0" y="0"/>
                </a:moveTo>
                <a:lnTo>
                  <a:pt x="6983258" y="0"/>
                </a:lnTo>
                <a:lnTo>
                  <a:pt x="6983258" y="2389708"/>
                </a:lnTo>
                <a:lnTo>
                  <a:pt x="0" y="2389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8392" y="1393624"/>
            <a:ext cx="7191504" cy="1892501"/>
          </a:xfrm>
          <a:custGeom>
            <a:avLst/>
            <a:gdLst/>
            <a:ahLst/>
            <a:cxnLst/>
            <a:rect r="r" b="b" t="t" l="l"/>
            <a:pathLst>
              <a:path h="1892501" w="7191504">
                <a:moveTo>
                  <a:pt x="0" y="0"/>
                </a:moveTo>
                <a:lnTo>
                  <a:pt x="7191504" y="0"/>
                </a:lnTo>
                <a:lnTo>
                  <a:pt x="7191504" y="1892501"/>
                </a:lnTo>
                <a:lnTo>
                  <a:pt x="0" y="18925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392" y="4085750"/>
            <a:ext cx="7191504" cy="2115501"/>
          </a:xfrm>
          <a:custGeom>
            <a:avLst/>
            <a:gdLst/>
            <a:ahLst/>
            <a:cxnLst/>
            <a:rect r="r" b="b" t="t" l="l"/>
            <a:pathLst>
              <a:path h="2115501" w="7191504">
                <a:moveTo>
                  <a:pt x="0" y="0"/>
                </a:moveTo>
                <a:lnTo>
                  <a:pt x="7191504" y="0"/>
                </a:lnTo>
                <a:lnTo>
                  <a:pt x="7191504" y="2115500"/>
                </a:lnTo>
                <a:lnTo>
                  <a:pt x="0" y="2115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06050" y="694791"/>
            <a:ext cx="7086600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FFF"/>
                </a:solidFill>
                <a:latin typeface="HK Grotesk Bold"/>
              </a:rPr>
              <a:t>Edições ou spin-offs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06050" y="3567168"/>
            <a:ext cx="7086600" cy="616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94"/>
              </a:lnSpc>
            </a:pPr>
            <a:r>
              <a:rPr lang="en-US" sz="2925">
                <a:solidFill>
                  <a:srgbClr val="FFFFFF"/>
                </a:solidFill>
                <a:latin typeface="Public Sans"/>
              </a:rPr>
              <a:t>Existem vários spin-offs (ou projetos derivados) do FreeBSD, que são versões modificadas ou personalizadas do sistema operacional FreeBSD. </a:t>
            </a:r>
          </a:p>
          <a:p>
            <a:pPr algn="just">
              <a:lnSpc>
                <a:spcPts val="4094"/>
              </a:lnSpc>
            </a:pPr>
          </a:p>
          <a:p>
            <a:pPr algn="just">
              <a:lnSpc>
                <a:spcPts val="4094"/>
              </a:lnSpc>
            </a:pPr>
            <a:r>
              <a:rPr lang="en-US" sz="2925">
                <a:solidFill>
                  <a:srgbClr val="FFFFFF"/>
                </a:solidFill>
                <a:latin typeface="Public Sans Bold"/>
              </a:rPr>
              <a:t>MindnightBSD</a:t>
            </a:r>
            <a:r>
              <a:rPr lang="en-US" sz="2925">
                <a:solidFill>
                  <a:srgbClr val="FFFFFF"/>
                </a:solidFill>
                <a:latin typeface="Public Sans"/>
              </a:rPr>
              <a:t>: Derivado da versão 6.1 beta do FreeBSD.</a:t>
            </a:r>
          </a:p>
          <a:p>
            <a:pPr algn="just">
              <a:lnSpc>
                <a:spcPts val="4094"/>
              </a:lnSpc>
            </a:pPr>
            <a:r>
              <a:rPr lang="en-US" sz="2925">
                <a:solidFill>
                  <a:srgbClr val="FFFFFF"/>
                </a:solidFill>
                <a:latin typeface="Public Sans Bold"/>
              </a:rPr>
              <a:t>pfSense</a:t>
            </a:r>
            <a:r>
              <a:rPr lang="en-US" sz="2925">
                <a:solidFill>
                  <a:srgbClr val="FFFFFF"/>
                </a:solidFill>
                <a:latin typeface="Public Sans"/>
              </a:rPr>
              <a:t>: Distribuição gratuita que é especificamente adaptada para uso  como firewall e roteador.</a:t>
            </a:r>
          </a:p>
          <a:p>
            <a:pPr algn="just">
              <a:lnSpc>
                <a:spcPts val="4094"/>
              </a:lnSpc>
            </a:pPr>
            <a:r>
              <a:rPr lang="en-US" sz="2925">
                <a:solidFill>
                  <a:srgbClr val="FFFFFF"/>
                </a:solidFill>
                <a:latin typeface="Public Sans Bold"/>
              </a:rPr>
              <a:t>GhostBSD</a:t>
            </a:r>
            <a:r>
              <a:rPr lang="en-US" sz="2925">
                <a:solidFill>
                  <a:srgbClr val="FFFFFF"/>
                </a:solidFill>
                <a:latin typeface="Public Sans"/>
              </a:rPr>
              <a:t>: Reduzir o nível básico de</a:t>
            </a:r>
          </a:p>
          <a:p>
            <a:pPr algn="just">
              <a:lnSpc>
                <a:spcPts val="4094"/>
              </a:lnSpc>
            </a:pPr>
            <a:r>
              <a:rPr lang="en-US" sz="2925">
                <a:solidFill>
                  <a:srgbClr val="FFFFFF"/>
                </a:solidFill>
                <a:latin typeface="Public Sans"/>
              </a:rPr>
              <a:t>uso do FreeBSD.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58830" y="9217398"/>
            <a:ext cx="11004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CFCFC"/>
                </a:solidFill>
                <a:latin typeface="Nunito"/>
              </a:rPr>
              <a:t>13</a:t>
            </a:r>
          </a:p>
        </p:txBody>
      </p:sp>
    </p:spTree>
  </p:cSld>
  <p:clrMapOvr>
    <a:masterClrMapping/>
  </p:clrMapOvr>
  <p:transition spd="slow">
    <p:wipe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64742" y="6387770"/>
            <a:ext cx="4424790" cy="2477883"/>
          </a:xfrm>
          <a:custGeom>
            <a:avLst/>
            <a:gdLst/>
            <a:ahLst/>
            <a:cxnLst/>
            <a:rect r="r" b="b" t="t" l="l"/>
            <a:pathLst>
              <a:path h="2477883" w="4424790">
                <a:moveTo>
                  <a:pt x="0" y="0"/>
                </a:moveTo>
                <a:lnTo>
                  <a:pt x="4424790" y="0"/>
                </a:lnTo>
                <a:lnTo>
                  <a:pt x="4424790" y="2477882"/>
                </a:lnTo>
                <a:lnTo>
                  <a:pt x="0" y="2477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97471" y="6149784"/>
            <a:ext cx="5235408" cy="2715868"/>
          </a:xfrm>
          <a:custGeom>
            <a:avLst/>
            <a:gdLst/>
            <a:ahLst/>
            <a:cxnLst/>
            <a:rect r="r" b="b" t="t" l="l"/>
            <a:pathLst>
              <a:path h="2715868" w="5235408">
                <a:moveTo>
                  <a:pt x="0" y="0"/>
                </a:moveTo>
                <a:lnTo>
                  <a:pt x="5235408" y="0"/>
                </a:lnTo>
                <a:lnTo>
                  <a:pt x="5235408" y="2715868"/>
                </a:lnTo>
                <a:lnTo>
                  <a:pt x="0" y="271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07405"/>
            <a:ext cx="16230600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FFF"/>
                </a:solidFill>
                <a:latin typeface="HK Grotesk Bold"/>
              </a:rPr>
              <a:t>Outras curiosidades do FreeBSD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16363" y="4197159"/>
            <a:ext cx="5816946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Public Sans"/>
              </a:rPr>
              <a:t>Compatibilidade binária opcional com Linux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07249" y="4197159"/>
            <a:ext cx="502563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Public Sans"/>
              </a:rPr>
              <a:t>Fundação FreeBSD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58830" y="9217398"/>
            <a:ext cx="11004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CFCFC"/>
                </a:solidFill>
                <a:latin typeface="Nunito"/>
              </a:rPr>
              <a:t>14</a:t>
            </a:r>
          </a:p>
        </p:txBody>
      </p:sp>
    </p:spTree>
  </p:cSld>
  <p:clrMapOvr>
    <a:masterClrMapping/>
  </p:clrMapOvr>
  <p:transition spd="slow">
    <p:wipe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62" y="0"/>
            <a:ext cx="18297525" cy="10287000"/>
          </a:xfrm>
          <a:custGeom>
            <a:avLst/>
            <a:gdLst/>
            <a:ahLst/>
            <a:cxnLst/>
            <a:rect r="r" b="b" t="t" l="l"/>
            <a:pathLst>
              <a:path h="10287000" w="18297525">
                <a:moveTo>
                  <a:pt x="0" y="0"/>
                </a:moveTo>
                <a:lnTo>
                  <a:pt x="18297524" y="0"/>
                </a:lnTo>
                <a:lnTo>
                  <a:pt x="182975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63637" y="3462079"/>
            <a:ext cx="6880363" cy="3359969"/>
            <a:chOff x="0" y="0"/>
            <a:chExt cx="9173818" cy="447995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9173818" cy="355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10559"/>
                </a:lnSpc>
                <a:spcBef>
                  <a:spcPct val="0"/>
                </a:spcBef>
              </a:pPr>
              <a:r>
                <a:rPr lang="en-US" sz="8799">
                  <a:solidFill>
                    <a:srgbClr val="FFFFFF"/>
                  </a:solidFill>
                  <a:latin typeface="HK Grotesk Bold"/>
                </a:rPr>
                <a:t>Agradecemos pela atenção!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729600"/>
              <a:ext cx="9173818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517486" y="2707248"/>
            <a:ext cx="4303059" cy="4114800"/>
          </a:xfrm>
          <a:custGeom>
            <a:avLst/>
            <a:gdLst/>
            <a:ahLst/>
            <a:cxnLst/>
            <a:rect r="r" b="b" t="t" l="l"/>
            <a:pathLst>
              <a:path h="4114800" w="4303059">
                <a:moveTo>
                  <a:pt x="0" y="0"/>
                </a:moveTo>
                <a:lnTo>
                  <a:pt x="4303059" y="0"/>
                </a:lnTo>
                <a:lnTo>
                  <a:pt x="43030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wipe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5435" y="694791"/>
            <a:ext cx="8897418" cy="8897418"/>
          </a:xfrm>
          <a:custGeom>
            <a:avLst/>
            <a:gdLst/>
            <a:ahLst/>
            <a:cxnLst/>
            <a:rect r="r" b="b" t="t" l="l"/>
            <a:pathLst>
              <a:path h="8897418" w="8897418">
                <a:moveTo>
                  <a:pt x="0" y="0"/>
                </a:moveTo>
                <a:lnTo>
                  <a:pt x="8897418" y="0"/>
                </a:lnTo>
                <a:lnTo>
                  <a:pt x="8897418" y="8897418"/>
                </a:lnTo>
                <a:lnTo>
                  <a:pt x="0" y="889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561378"/>
            <a:ext cx="8286355" cy="7164244"/>
          </a:xfrm>
          <a:custGeom>
            <a:avLst/>
            <a:gdLst/>
            <a:ahLst/>
            <a:cxnLst/>
            <a:rect r="r" b="b" t="t" l="l"/>
            <a:pathLst>
              <a:path h="7164244" w="8286355">
                <a:moveTo>
                  <a:pt x="0" y="0"/>
                </a:moveTo>
                <a:lnTo>
                  <a:pt x="8286355" y="0"/>
                </a:lnTo>
                <a:lnTo>
                  <a:pt x="8286355" y="7164244"/>
                </a:lnTo>
                <a:lnTo>
                  <a:pt x="0" y="7164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72700" y="1028700"/>
            <a:ext cx="7086600" cy="6762651"/>
            <a:chOff x="0" y="0"/>
            <a:chExt cx="9448800" cy="901686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9448800" cy="177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559"/>
                </a:lnSpc>
                <a:spcBef>
                  <a:spcPct val="0"/>
                </a:spcBef>
              </a:pPr>
              <a:r>
                <a:rPr lang="en-US" sz="8799">
                  <a:solidFill>
                    <a:srgbClr val="FFFFFF"/>
                  </a:solidFill>
                  <a:latin typeface="HK Grotesk Bold"/>
                </a:rPr>
                <a:t>Histórico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55825"/>
              <a:ext cx="9448800" cy="6825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94"/>
                </a:lnSpc>
              </a:pPr>
              <a:r>
                <a:rPr lang="en-US" sz="2925">
                  <a:solidFill>
                    <a:srgbClr val="FFFFFF"/>
                  </a:solidFill>
                  <a:latin typeface="Public Sans"/>
                </a:rPr>
                <a:t>Derivado do UNIX;</a:t>
              </a:r>
            </a:p>
            <a:p>
              <a:pPr>
                <a:lnSpc>
                  <a:spcPts val="4094"/>
                </a:lnSpc>
              </a:pPr>
            </a:p>
            <a:p>
              <a:pPr>
                <a:lnSpc>
                  <a:spcPts val="4094"/>
                </a:lnSpc>
              </a:pPr>
              <a:r>
                <a:rPr lang="en-US" sz="2925">
                  <a:solidFill>
                    <a:srgbClr val="FFFFFF"/>
                  </a:solidFill>
                  <a:latin typeface="Public Sans"/>
                </a:rPr>
                <a:t>BSD (Distribuição do Sistema de Berkeley);</a:t>
              </a:r>
            </a:p>
            <a:p>
              <a:pPr>
                <a:lnSpc>
                  <a:spcPts val="4094"/>
                </a:lnSpc>
              </a:pPr>
            </a:p>
            <a:p>
              <a:pPr>
                <a:lnSpc>
                  <a:spcPts val="4094"/>
                </a:lnSpc>
              </a:pPr>
              <a:r>
                <a:rPr lang="en-US" sz="2925">
                  <a:solidFill>
                    <a:srgbClr val="FFFFFF"/>
                  </a:solidFill>
                  <a:latin typeface="Public Sans"/>
                </a:rPr>
                <a:t>Diferente do Linux, existem diversos kernels BSDs com características distintas, dentre eles o FreeBSD.</a:t>
              </a:r>
            </a:p>
            <a:p>
              <a:pPr>
                <a:lnSpc>
                  <a:spcPts val="4094"/>
                </a:lnSpc>
              </a:pPr>
            </a:p>
            <a:p>
              <a:pPr>
                <a:lnSpc>
                  <a:spcPts val="4094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158830" y="9217398"/>
            <a:ext cx="11004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CFCFC"/>
                </a:solidFill>
                <a:latin typeface="Nunito"/>
              </a:rPr>
              <a:t>2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991257" y="7187228"/>
            <a:ext cx="2145199" cy="2374759"/>
          </a:xfrm>
          <a:custGeom>
            <a:avLst/>
            <a:gdLst/>
            <a:ahLst/>
            <a:cxnLst/>
            <a:rect r="r" b="b" t="t" l="l"/>
            <a:pathLst>
              <a:path h="2374759" w="2145199">
                <a:moveTo>
                  <a:pt x="0" y="0"/>
                </a:moveTo>
                <a:lnTo>
                  <a:pt x="2145199" y="0"/>
                </a:lnTo>
                <a:lnTo>
                  <a:pt x="2145199" y="2374759"/>
                </a:lnTo>
                <a:lnTo>
                  <a:pt x="0" y="23747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16000" y="7417432"/>
            <a:ext cx="4207846" cy="2314315"/>
          </a:xfrm>
          <a:custGeom>
            <a:avLst/>
            <a:gdLst/>
            <a:ahLst/>
            <a:cxnLst/>
            <a:rect r="r" b="b" t="t" l="l"/>
            <a:pathLst>
              <a:path h="2314315" w="4207846">
                <a:moveTo>
                  <a:pt x="0" y="0"/>
                </a:moveTo>
                <a:lnTo>
                  <a:pt x="4207846" y="0"/>
                </a:lnTo>
                <a:lnTo>
                  <a:pt x="4207846" y="2314316"/>
                </a:lnTo>
                <a:lnTo>
                  <a:pt x="0" y="2314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960396" y="7750931"/>
            <a:ext cx="1591347" cy="1307798"/>
          </a:xfrm>
          <a:custGeom>
            <a:avLst/>
            <a:gdLst/>
            <a:ahLst/>
            <a:cxnLst/>
            <a:rect r="r" b="b" t="t" l="l"/>
            <a:pathLst>
              <a:path h="1307798" w="1591347">
                <a:moveTo>
                  <a:pt x="0" y="0"/>
                </a:moveTo>
                <a:lnTo>
                  <a:pt x="1591347" y="0"/>
                </a:lnTo>
                <a:lnTo>
                  <a:pt x="1591347" y="1307797"/>
                </a:lnTo>
                <a:lnTo>
                  <a:pt x="0" y="13077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wipe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5435" y="694791"/>
            <a:ext cx="8897418" cy="8897418"/>
          </a:xfrm>
          <a:custGeom>
            <a:avLst/>
            <a:gdLst/>
            <a:ahLst/>
            <a:cxnLst/>
            <a:rect r="r" b="b" t="t" l="l"/>
            <a:pathLst>
              <a:path h="8897418" w="8897418">
                <a:moveTo>
                  <a:pt x="0" y="0"/>
                </a:moveTo>
                <a:lnTo>
                  <a:pt x="8897418" y="0"/>
                </a:lnTo>
                <a:lnTo>
                  <a:pt x="8897418" y="8897418"/>
                </a:lnTo>
                <a:lnTo>
                  <a:pt x="0" y="889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561378"/>
            <a:ext cx="8286355" cy="7164244"/>
          </a:xfrm>
          <a:custGeom>
            <a:avLst/>
            <a:gdLst/>
            <a:ahLst/>
            <a:cxnLst/>
            <a:rect r="r" b="b" t="t" l="l"/>
            <a:pathLst>
              <a:path h="7164244" w="8286355">
                <a:moveTo>
                  <a:pt x="0" y="0"/>
                </a:moveTo>
                <a:lnTo>
                  <a:pt x="8286355" y="0"/>
                </a:lnTo>
                <a:lnTo>
                  <a:pt x="8286355" y="7164244"/>
                </a:lnTo>
                <a:lnTo>
                  <a:pt x="0" y="7164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72700" y="1028700"/>
            <a:ext cx="7086600" cy="8305701"/>
            <a:chOff x="0" y="0"/>
            <a:chExt cx="9448800" cy="1107426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9448800" cy="177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559"/>
                </a:lnSpc>
                <a:spcBef>
                  <a:spcPct val="0"/>
                </a:spcBef>
              </a:pPr>
              <a:r>
                <a:rPr lang="en-US" sz="8799">
                  <a:solidFill>
                    <a:srgbClr val="FFFFFF"/>
                  </a:solidFill>
                  <a:latin typeface="HK Grotesk Bold"/>
                </a:rPr>
                <a:t>Histórico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55825"/>
              <a:ext cx="9448800" cy="8883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94"/>
                </a:lnSpc>
              </a:pPr>
              <a:r>
                <a:rPr lang="en-US" sz="2925">
                  <a:solidFill>
                    <a:srgbClr val="FFFFFF"/>
                  </a:solidFill>
                  <a:latin typeface="Public Sans"/>
                </a:rPr>
                <a:t>Projeto iniciado em 1993, originado do Unofficial 386BSD Patchkit, coordenado por Nate Williams, Rod Grims e Jordan Hubbard;</a:t>
              </a:r>
            </a:p>
            <a:p>
              <a:pPr>
                <a:lnSpc>
                  <a:spcPts val="4094"/>
                </a:lnSpc>
              </a:pPr>
            </a:p>
            <a:p>
              <a:pPr>
                <a:lnSpc>
                  <a:spcPts val="4094"/>
                </a:lnSpc>
              </a:pPr>
              <a:r>
                <a:rPr lang="en-US" sz="2925">
                  <a:solidFill>
                    <a:srgbClr val="FFFFFF"/>
                  </a:solidFill>
                  <a:latin typeface="Public Sans"/>
                </a:rPr>
                <a:t>386BSD sistema operacional de Bill Jolitz;</a:t>
              </a:r>
            </a:p>
            <a:p>
              <a:pPr>
                <a:lnSpc>
                  <a:spcPts val="4094"/>
                </a:lnSpc>
              </a:pPr>
            </a:p>
            <a:p>
              <a:pPr>
                <a:lnSpc>
                  <a:spcPts val="4094"/>
                </a:lnSpc>
              </a:pPr>
              <a:r>
                <a:rPr lang="en-US" sz="2925">
                  <a:solidFill>
                    <a:srgbClr val="FFFFFF"/>
                  </a:solidFill>
                  <a:latin typeface="Public Sans"/>
                </a:rPr>
                <a:t>A primeira distribuição em CD-ROM foi o FreeBSD 1.0 baseada na release 4.4BSD-Lite lançada em 1993. Em 1994, seguiram-se o FreeBSD 1.1 e o FreeBSD 1.1.5.1.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158830" y="9217398"/>
            <a:ext cx="11004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CFCFC"/>
                </a:solidFill>
                <a:latin typeface="Nunito"/>
              </a:rPr>
              <a:t>3</a:t>
            </a:r>
          </a:p>
        </p:txBody>
      </p:sp>
    </p:spTree>
  </p:cSld>
  <p:clrMapOvr>
    <a:masterClrMapping/>
  </p:clrMapOvr>
  <p:transition spd="slow">
    <p:wipe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42900"/>
            <a:ext cx="18288000" cy="10972800"/>
          </a:xfrm>
          <a:custGeom>
            <a:avLst/>
            <a:gdLst/>
            <a:ahLst/>
            <a:cxnLst/>
            <a:rect r="r" b="b" t="t" l="l"/>
            <a:pathLst>
              <a:path h="10972800" w="18288000">
                <a:moveTo>
                  <a:pt x="0" y="0"/>
                </a:moveTo>
                <a:lnTo>
                  <a:pt x="18288000" y="0"/>
                </a:lnTo>
                <a:lnTo>
                  <a:pt x="18288000" y="10972800"/>
                </a:lnTo>
                <a:lnTo>
                  <a:pt x="0" y="10972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36112" y="6011710"/>
            <a:ext cx="3246590" cy="3246590"/>
          </a:xfrm>
          <a:custGeom>
            <a:avLst/>
            <a:gdLst/>
            <a:ahLst/>
            <a:cxnLst/>
            <a:rect r="r" b="b" t="t" l="l"/>
            <a:pathLst>
              <a:path h="3246590" w="3246590">
                <a:moveTo>
                  <a:pt x="0" y="0"/>
                </a:moveTo>
                <a:lnTo>
                  <a:pt x="3246590" y="0"/>
                </a:lnTo>
                <a:lnTo>
                  <a:pt x="3246590" y="3246590"/>
                </a:lnTo>
                <a:lnTo>
                  <a:pt x="0" y="3246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4304" y="3178385"/>
            <a:ext cx="5161853" cy="5161853"/>
          </a:xfrm>
          <a:custGeom>
            <a:avLst/>
            <a:gdLst/>
            <a:ahLst/>
            <a:cxnLst/>
            <a:rect r="r" b="b" t="t" l="l"/>
            <a:pathLst>
              <a:path h="5161853" w="5161853">
                <a:moveTo>
                  <a:pt x="0" y="0"/>
                </a:moveTo>
                <a:lnTo>
                  <a:pt x="5161853" y="0"/>
                </a:lnTo>
                <a:lnTo>
                  <a:pt x="5161853" y="5161853"/>
                </a:lnTo>
                <a:lnTo>
                  <a:pt x="0" y="5161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717467" y="1680012"/>
            <a:ext cx="8541833" cy="6926976"/>
            <a:chOff x="0" y="0"/>
            <a:chExt cx="11389111" cy="923596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116"/>
              <a:ext cx="11389111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CFCFC"/>
                  </a:solidFill>
                  <a:latin typeface="Public Sans Bold"/>
                </a:rPr>
                <a:t>Open Source;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908843"/>
              <a:ext cx="11389111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CFCFC"/>
                  </a:solidFill>
                  <a:latin typeface="Public Sans Bold"/>
                </a:rPr>
                <a:t>Alta qualidade;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887668"/>
              <a:ext cx="11389111" cy="139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CFCFC"/>
                  </a:solidFill>
                  <a:latin typeface="Public Sans Bold"/>
                </a:rPr>
                <a:t>Pode ser utilizado em diferentes arquiteturas computacionais;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577693"/>
              <a:ext cx="11389111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CFCFC"/>
                  </a:solidFill>
                  <a:latin typeface="Public Sans Bold"/>
                </a:rPr>
                <a:t>Rápido;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556518"/>
              <a:ext cx="11389111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ublic Sans Bold"/>
                </a:rPr>
                <a:t>Estável.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019175"/>
            <a:ext cx="502671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HK Grotesk Bold"/>
              </a:rPr>
              <a:t>Objetivos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58830" y="9217398"/>
            <a:ext cx="11004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CFCFC"/>
                </a:solidFill>
                <a:latin typeface="Nunito"/>
              </a:rPr>
              <a:t>4</a:t>
            </a:r>
          </a:p>
        </p:txBody>
      </p:sp>
    </p:spTree>
  </p:cSld>
  <p:clrMapOvr>
    <a:masterClrMapping/>
  </p:clrMapOvr>
  <p:transition spd="slow">
    <p:wipe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42900"/>
            <a:ext cx="18288000" cy="10972800"/>
          </a:xfrm>
          <a:custGeom>
            <a:avLst/>
            <a:gdLst/>
            <a:ahLst/>
            <a:cxnLst/>
            <a:rect r="r" b="b" t="t" l="l"/>
            <a:pathLst>
              <a:path h="10972800" w="18288000">
                <a:moveTo>
                  <a:pt x="0" y="0"/>
                </a:moveTo>
                <a:lnTo>
                  <a:pt x="18288000" y="0"/>
                </a:lnTo>
                <a:lnTo>
                  <a:pt x="18288000" y="10972800"/>
                </a:lnTo>
                <a:lnTo>
                  <a:pt x="0" y="10972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028950"/>
            <a:ext cx="3426407" cy="3426407"/>
          </a:xfrm>
          <a:custGeom>
            <a:avLst/>
            <a:gdLst/>
            <a:ahLst/>
            <a:cxnLst/>
            <a:rect r="r" b="b" t="t" l="l"/>
            <a:pathLst>
              <a:path h="3426407" w="3426407">
                <a:moveTo>
                  <a:pt x="0" y="0"/>
                </a:moveTo>
                <a:lnTo>
                  <a:pt x="3426407" y="0"/>
                </a:lnTo>
                <a:lnTo>
                  <a:pt x="3426407" y="3426407"/>
                </a:lnTo>
                <a:lnTo>
                  <a:pt x="0" y="3426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33921" y="5959496"/>
            <a:ext cx="3543652" cy="3543652"/>
          </a:xfrm>
          <a:custGeom>
            <a:avLst/>
            <a:gdLst/>
            <a:ahLst/>
            <a:cxnLst/>
            <a:rect r="r" b="b" t="t" l="l"/>
            <a:pathLst>
              <a:path h="3543652" w="3543652">
                <a:moveTo>
                  <a:pt x="0" y="0"/>
                </a:moveTo>
                <a:lnTo>
                  <a:pt x="3543652" y="0"/>
                </a:lnTo>
                <a:lnTo>
                  <a:pt x="3543652" y="3543652"/>
                </a:lnTo>
                <a:lnTo>
                  <a:pt x="0" y="35436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44000" y="3182977"/>
            <a:ext cx="8541833" cy="486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CFCFC"/>
                </a:solidFill>
                <a:latin typeface="Public Sans Bold"/>
              </a:rPr>
              <a:t>Amplo </a:t>
            </a:r>
            <a:r>
              <a:rPr lang="en-US" sz="3200">
                <a:solidFill>
                  <a:srgbClr val="FCFCFC"/>
                </a:solidFill>
                <a:latin typeface="Public Sans Bold"/>
              </a:rPr>
              <a:t>conjunto de aplicativos;</a:t>
            </a:r>
          </a:p>
          <a:p>
            <a:pPr>
              <a:lnSpc>
                <a:spcPts val="3840"/>
              </a:lnSpc>
            </a:pPr>
          </a:p>
          <a:p>
            <a:pPr>
              <a:lnSpc>
                <a:spcPts val="3840"/>
              </a:lnSpc>
            </a:pPr>
            <a:r>
              <a:rPr lang="en-US" sz="3200">
                <a:solidFill>
                  <a:srgbClr val="FCFCFC"/>
                </a:solidFill>
                <a:latin typeface="Public Sans Bold"/>
              </a:rPr>
              <a:t>Sistema de arquivos ZFS;</a:t>
            </a:r>
          </a:p>
          <a:p>
            <a:pPr>
              <a:lnSpc>
                <a:spcPts val="3840"/>
              </a:lnSpc>
            </a:pPr>
          </a:p>
          <a:p>
            <a:pPr>
              <a:lnSpc>
                <a:spcPts val="3840"/>
              </a:lnSpc>
            </a:pPr>
            <a:r>
              <a:rPr lang="en-US" sz="3200">
                <a:solidFill>
                  <a:srgbClr val="FCFCFC"/>
                </a:solidFill>
                <a:latin typeface="Public Sans Bold"/>
              </a:rPr>
              <a:t>Controle de acesso granular;</a:t>
            </a:r>
          </a:p>
          <a:p>
            <a:pPr>
              <a:lnSpc>
                <a:spcPts val="3840"/>
              </a:lnSpc>
            </a:pPr>
          </a:p>
          <a:p>
            <a:pPr>
              <a:lnSpc>
                <a:spcPts val="3840"/>
              </a:lnSpc>
            </a:pPr>
            <a:r>
              <a:rPr lang="en-US" sz="3200">
                <a:solidFill>
                  <a:srgbClr val="FCFCFC"/>
                </a:solidFill>
                <a:latin typeface="Public Sans Bold"/>
              </a:rPr>
              <a:t>Sup</a:t>
            </a:r>
            <a:r>
              <a:rPr lang="en-US" sz="3200">
                <a:solidFill>
                  <a:srgbClr val="FCFCFC"/>
                </a:solidFill>
                <a:latin typeface="Public Sans Bold"/>
              </a:rPr>
              <a:t>orte a servidores;</a:t>
            </a:r>
          </a:p>
          <a:p>
            <a:pPr>
              <a:lnSpc>
                <a:spcPts val="3840"/>
              </a:lnSpc>
            </a:pPr>
          </a:p>
          <a:p>
            <a:pPr>
              <a:lnSpc>
                <a:spcPts val="3840"/>
              </a:lnSpc>
            </a:pPr>
            <a:r>
              <a:rPr lang="en-US" sz="3200">
                <a:solidFill>
                  <a:srgbClr val="FCFCFC"/>
                </a:solidFill>
                <a:latin typeface="Public Sans Bold"/>
              </a:rPr>
              <a:t>Alta </a:t>
            </a:r>
            <a:r>
              <a:rPr lang="en-US" sz="3200">
                <a:solidFill>
                  <a:srgbClr val="FCFCFC"/>
                </a:solidFill>
                <a:latin typeface="Public Sans Bold"/>
              </a:rPr>
              <a:t>disponibilidade de armazenamento.</a:t>
            </a:r>
          </a:p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871471" y="10808463"/>
            <a:ext cx="854183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28700"/>
            <a:ext cx="7594979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FFF"/>
                </a:solidFill>
                <a:latin typeface="HK Grotesk Bold"/>
              </a:rPr>
              <a:t>Vantagens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58830" y="9217398"/>
            <a:ext cx="11004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CFCFC"/>
                </a:solidFill>
                <a:latin typeface="Nunito"/>
              </a:rPr>
              <a:t>5</a:t>
            </a:r>
          </a:p>
        </p:txBody>
      </p:sp>
    </p:spTree>
  </p:cSld>
  <p:clrMapOvr>
    <a:masterClrMapping/>
  </p:clrMapOvr>
  <p:transition spd="slow">
    <p:wipe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85800"/>
            <a:ext cx="18288000" cy="10972800"/>
          </a:xfrm>
          <a:custGeom>
            <a:avLst/>
            <a:gdLst/>
            <a:ahLst/>
            <a:cxnLst/>
            <a:rect r="r" b="b" t="t" l="l"/>
            <a:pathLst>
              <a:path h="10972800" w="18288000">
                <a:moveTo>
                  <a:pt x="0" y="0"/>
                </a:moveTo>
                <a:lnTo>
                  <a:pt x="18288000" y="0"/>
                </a:lnTo>
                <a:lnTo>
                  <a:pt x="18288000" y="10972800"/>
                </a:lnTo>
                <a:lnTo>
                  <a:pt x="0" y="10972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80124" y="1028700"/>
            <a:ext cx="1591347" cy="1307798"/>
          </a:xfrm>
          <a:custGeom>
            <a:avLst/>
            <a:gdLst/>
            <a:ahLst/>
            <a:cxnLst/>
            <a:rect r="r" b="b" t="t" l="l"/>
            <a:pathLst>
              <a:path h="1307798" w="1591347">
                <a:moveTo>
                  <a:pt x="0" y="0"/>
                </a:moveTo>
                <a:lnTo>
                  <a:pt x="1591347" y="0"/>
                </a:lnTo>
                <a:lnTo>
                  <a:pt x="1591347" y="1307798"/>
                </a:lnTo>
                <a:lnTo>
                  <a:pt x="0" y="13077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71471" y="10808463"/>
            <a:ext cx="854183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604173" y="1028700"/>
            <a:ext cx="2086823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FFF"/>
                </a:solidFill>
                <a:latin typeface="HK Grotesk Bold"/>
              </a:rPr>
              <a:t>ZFS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158830" y="9217398"/>
            <a:ext cx="11004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CFCFC"/>
                </a:solidFill>
                <a:latin typeface="Nunito"/>
              </a:rPr>
              <a:t>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8244" y="3585399"/>
            <a:ext cx="6446707" cy="486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CFCFC"/>
                </a:solidFill>
                <a:latin typeface="Public Sans"/>
              </a:rPr>
              <a:t>O ZFS é um sistema de arquivos desenvolvido com o objetivo de oferecer robustez, escalabilidade e facilidade de administração. Ele possui recursos avançados, como verificação de integridade de dados, armazenamento em pool e capacidade de criar instantâneos e realizar recuperação automática.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45108" y="3342511"/>
            <a:ext cx="8349731" cy="535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CFCFC"/>
                </a:solidFill>
                <a:latin typeface="Public Sans"/>
              </a:rPr>
              <a:t>O EXT4 é uma versão aprimorada do sistema de arquivos EXT3, com ênfase no aprimoramento de desempenho e na adição de recursos, como metadados de checksum. Ele foi projetado especificamente para ser compatível e oferecer um desempenho otimizado no ambiente Linux. No entanto, em comparação com o ZFS, o EXT4 não possui os recursos avançados mencionados, como armazenamento em pool, instantâneos e recuperação automática.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49953" y="1028700"/>
            <a:ext cx="2866517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FFF"/>
                </a:solidFill>
                <a:latin typeface="HK Grotesk Bold"/>
              </a:rPr>
              <a:t>EXT4</a:t>
            </a:r>
          </a:p>
        </p:txBody>
      </p:sp>
    </p:spTree>
  </p:cSld>
  <p:clrMapOvr>
    <a:masterClrMapping/>
  </p:clrMapOvr>
  <p:transition spd="slow">
    <p:wipe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64219" y="2681713"/>
            <a:ext cx="10108395" cy="5615775"/>
          </a:xfrm>
          <a:custGeom>
            <a:avLst/>
            <a:gdLst/>
            <a:ahLst/>
            <a:cxnLst/>
            <a:rect r="r" b="b" t="t" l="l"/>
            <a:pathLst>
              <a:path h="5615775" w="10108395">
                <a:moveTo>
                  <a:pt x="0" y="0"/>
                </a:moveTo>
                <a:lnTo>
                  <a:pt x="10108395" y="0"/>
                </a:lnTo>
                <a:lnTo>
                  <a:pt x="10108395" y="5615775"/>
                </a:lnTo>
                <a:lnTo>
                  <a:pt x="0" y="5615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7310777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HK Grotesk Bold"/>
              </a:rPr>
              <a:t>Ambiente Gráfico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3177" y="3295304"/>
            <a:ext cx="6205503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HK Grotesk Bold"/>
              </a:rPr>
              <a:t>Sem ambiente gráfico padrão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58830" y="9217398"/>
            <a:ext cx="11004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CFCFC"/>
                </a:solidFill>
                <a:latin typeface="Nunito"/>
              </a:rPr>
              <a:t>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3177" y="4095144"/>
            <a:ext cx="620550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HK Grotesk Bold"/>
              </a:rPr>
              <a:t>Reduz a carga do sistema e aumenta a eficiência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3177" y="5381019"/>
            <a:ext cx="6205503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HK Grotesk Bold"/>
              </a:rPr>
              <a:t>X Window System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3177" y="6181119"/>
            <a:ext cx="6205503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HK Grotesk Bold"/>
              </a:rPr>
              <a:t>Liberdade de escolher e instalar o ambiente gráfico que desejar</a:t>
            </a:r>
          </a:p>
        </p:txBody>
      </p:sp>
    </p:spTree>
  </p:cSld>
  <p:clrMapOvr>
    <a:masterClrMapping/>
  </p:clrMapOvr>
  <p:transition spd="slow">
    <p:wipe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30238" y="1028700"/>
            <a:ext cx="1728592" cy="2098390"/>
          </a:xfrm>
          <a:custGeom>
            <a:avLst/>
            <a:gdLst/>
            <a:ahLst/>
            <a:cxnLst/>
            <a:rect r="r" b="b" t="t" l="l"/>
            <a:pathLst>
              <a:path h="2098390" w="1728592">
                <a:moveTo>
                  <a:pt x="0" y="0"/>
                </a:moveTo>
                <a:lnTo>
                  <a:pt x="1728592" y="0"/>
                </a:lnTo>
                <a:lnTo>
                  <a:pt x="1728592" y="2098390"/>
                </a:lnTo>
                <a:lnTo>
                  <a:pt x="0" y="2098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56717" y="3463097"/>
            <a:ext cx="10302583" cy="5795203"/>
          </a:xfrm>
          <a:custGeom>
            <a:avLst/>
            <a:gdLst/>
            <a:ahLst/>
            <a:cxnLst/>
            <a:rect r="r" b="b" t="t" l="l"/>
            <a:pathLst>
              <a:path h="5795203" w="10302583">
                <a:moveTo>
                  <a:pt x="0" y="0"/>
                </a:moveTo>
                <a:lnTo>
                  <a:pt x="10302583" y="0"/>
                </a:lnTo>
                <a:lnTo>
                  <a:pt x="10302583" y="5795203"/>
                </a:lnTo>
                <a:lnTo>
                  <a:pt x="0" y="57952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4028" y="1028700"/>
            <a:ext cx="12285467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HK Grotesk Bold"/>
              </a:rPr>
              <a:t>Vantagens e facilidades do tipo de interface gráfica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158830" y="9217398"/>
            <a:ext cx="11004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CFCFC"/>
                </a:solidFill>
                <a:latin typeface="Nunito"/>
              </a:rPr>
              <a:t>8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4398151"/>
            <a:ext cx="5030519" cy="3003441"/>
            <a:chOff x="0" y="0"/>
            <a:chExt cx="6707359" cy="400458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112163"/>
              <a:ext cx="5620299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81" indent="-345440" lvl="1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Interface intuitiva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6707359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81" indent="-345440" lvl="1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Optamos pelo GNOME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229763"/>
              <a:ext cx="5620299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81" indent="-345440" lvl="1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Personalização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347363"/>
              <a:ext cx="5620299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81" indent="-345440" lvl="1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Produtividade</a:t>
              </a:r>
            </a:p>
          </p:txBody>
        </p:sp>
      </p:grpSp>
    </p:spTree>
  </p:cSld>
  <p:clrMapOvr>
    <a:masterClrMapping/>
  </p:clrMapOvr>
  <p:transition spd="slow">
    <p:wipe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972800"/>
          </a:xfrm>
          <a:custGeom>
            <a:avLst/>
            <a:gdLst/>
            <a:ahLst/>
            <a:cxnLst/>
            <a:rect r="r" b="b" t="t" l="l"/>
            <a:pathLst>
              <a:path h="10972800" w="18288000">
                <a:moveTo>
                  <a:pt x="0" y="0"/>
                </a:moveTo>
                <a:lnTo>
                  <a:pt x="18288000" y="0"/>
                </a:lnTo>
                <a:lnTo>
                  <a:pt x="18288000" y="10972800"/>
                </a:lnTo>
                <a:lnTo>
                  <a:pt x="0" y="10972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863050"/>
            <a:ext cx="16230600" cy="2391082"/>
            <a:chOff x="0" y="0"/>
            <a:chExt cx="4874225" cy="7180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74225" cy="718068"/>
            </a:xfrm>
            <a:custGeom>
              <a:avLst/>
              <a:gdLst/>
              <a:ahLst/>
              <a:cxnLst/>
              <a:rect r="r" b="b" t="t" l="l"/>
              <a:pathLst>
                <a:path h="718068" w="4874225">
                  <a:moveTo>
                    <a:pt x="24327" y="0"/>
                  </a:moveTo>
                  <a:lnTo>
                    <a:pt x="4849899" y="0"/>
                  </a:lnTo>
                  <a:cubicBezTo>
                    <a:pt x="4863334" y="0"/>
                    <a:pt x="4874225" y="10891"/>
                    <a:pt x="4874225" y="24327"/>
                  </a:cubicBezTo>
                  <a:lnTo>
                    <a:pt x="4874225" y="693741"/>
                  </a:lnTo>
                  <a:cubicBezTo>
                    <a:pt x="4874225" y="707176"/>
                    <a:pt x="4863334" y="718068"/>
                    <a:pt x="4849899" y="718068"/>
                  </a:cubicBezTo>
                  <a:lnTo>
                    <a:pt x="24327" y="718068"/>
                  </a:lnTo>
                  <a:cubicBezTo>
                    <a:pt x="10891" y="718068"/>
                    <a:pt x="0" y="707176"/>
                    <a:pt x="0" y="69374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728261" y="0"/>
            <a:ext cx="6036134" cy="2464144"/>
            <a:chOff x="0" y="0"/>
            <a:chExt cx="8048179" cy="3285525"/>
          </a:xfrm>
        </p:grpSpPr>
        <p:sp>
          <p:nvSpPr>
            <p:cNvPr name="Freeform 7" id="7"/>
            <p:cNvSpPr/>
            <p:nvPr/>
          </p:nvSpPr>
          <p:spPr>
            <a:xfrm flipH="false" flipV="false" rot="5400000">
              <a:off x="3086704" y="-1675950"/>
              <a:ext cx="3285525" cy="6637425"/>
            </a:xfrm>
            <a:custGeom>
              <a:avLst/>
              <a:gdLst/>
              <a:ahLst/>
              <a:cxnLst/>
              <a:rect r="r" b="b" t="t" l="l"/>
              <a:pathLst>
                <a:path h="6637425" w="3285525">
                  <a:moveTo>
                    <a:pt x="0" y="0"/>
                  </a:moveTo>
                  <a:lnTo>
                    <a:pt x="3285525" y="0"/>
                  </a:lnTo>
                  <a:lnTo>
                    <a:pt x="3285525" y="6637425"/>
                  </a:lnTo>
                  <a:lnTo>
                    <a:pt x="0" y="6637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6000"/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79000"/>
              <a:ext cx="7240176" cy="2500960"/>
            </a:xfrm>
            <a:custGeom>
              <a:avLst/>
              <a:gdLst/>
              <a:ahLst/>
              <a:cxnLst/>
              <a:rect r="r" b="b" t="t" l="l"/>
              <a:pathLst>
                <a:path h="2500960" w="7240176">
                  <a:moveTo>
                    <a:pt x="0" y="0"/>
                  </a:moveTo>
                  <a:lnTo>
                    <a:pt x="7240176" y="0"/>
                  </a:lnTo>
                  <a:lnTo>
                    <a:pt x="7240176" y="2500960"/>
                  </a:lnTo>
                  <a:lnTo>
                    <a:pt x="0" y="2500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6646" r="0" b="-91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94399" y="6695806"/>
            <a:ext cx="2399061" cy="1253344"/>
          </a:xfrm>
          <a:custGeom>
            <a:avLst/>
            <a:gdLst/>
            <a:ahLst/>
            <a:cxnLst/>
            <a:rect r="r" b="b" t="t" l="l"/>
            <a:pathLst>
              <a:path h="1253344" w="2399061">
                <a:moveTo>
                  <a:pt x="0" y="0"/>
                </a:moveTo>
                <a:lnTo>
                  <a:pt x="2399061" y="0"/>
                </a:lnTo>
                <a:lnTo>
                  <a:pt x="2399061" y="1253344"/>
                </a:lnTo>
                <a:lnTo>
                  <a:pt x="0" y="1253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99354" y="6637022"/>
            <a:ext cx="2242984" cy="1312128"/>
          </a:xfrm>
          <a:custGeom>
            <a:avLst/>
            <a:gdLst/>
            <a:ahLst/>
            <a:cxnLst/>
            <a:rect r="r" b="b" t="t" l="l"/>
            <a:pathLst>
              <a:path h="1312128" w="2242984">
                <a:moveTo>
                  <a:pt x="0" y="0"/>
                </a:moveTo>
                <a:lnTo>
                  <a:pt x="2242983" y="0"/>
                </a:lnTo>
                <a:lnTo>
                  <a:pt x="2242983" y="1312128"/>
                </a:lnTo>
                <a:lnTo>
                  <a:pt x="0" y="13121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72314" y="6247337"/>
            <a:ext cx="1722073" cy="1701813"/>
          </a:xfrm>
          <a:custGeom>
            <a:avLst/>
            <a:gdLst/>
            <a:ahLst/>
            <a:cxnLst/>
            <a:rect r="r" b="b" t="t" l="l"/>
            <a:pathLst>
              <a:path h="1701813" w="1722073">
                <a:moveTo>
                  <a:pt x="0" y="0"/>
                </a:moveTo>
                <a:lnTo>
                  <a:pt x="1722073" y="0"/>
                </a:lnTo>
                <a:lnTo>
                  <a:pt x="1722073" y="1701813"/>
                </a:lnTo>
                <a:lnTo>
                  <a:pt x="0" y="17018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84466" y="6465781"/>
            <a:ext cx="3321078" cy="2082970"/>
          </a:xfrm>
          <a:custGeom>
            <a:avLst/>
            <a:gdLst/>
            <a:ahLst/>
            <a:cxnLst/>
            <a:rect r="r" b="b" t="t" l="l"/>
            <a:pathLst>
              <a:path h="2082970" w="3321078">
                <a:moveTo>
                  <a:pt x="0" y="0"/>
                </a:moveTo>
                <a:lnTo>
                  <a:pt x="3321078" y="0"/>
                </a:lnTo>
                <a:lnTo>
                  <a:pt x="3321078" y="2082970"/>
                </a:lnTo>
                <a:lnTo>
                  <a:pt x="0" y="20829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056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728261" y="6100882"/>
            <a:ext cx="1851973" cy="1848269"/>
          </a:xfrm>
          <a:custGeom>
            <a:avLst/>
            <a:gdLst/>
            <a:ahLst/>
            <a:cxnLst/>
            <a:rect r="r" b="b" t="t" l="l"/>
            <a:pathLst>
              <a:path h="1848269" w="1851973">
                <a:moveTo>
                  <a:pt x="0" y="0"/>
                </a:moveTo>
                <a:lnTo>
                  <a:pt x="1851973" y="0"/>
                </a:lnTo>
                <a:lnTo>
                  <a:pt x="1851973" y="1848268"/>
                </a:lnTo>
                <a:lnTo>
                  <a:pt x="0" y="1848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816384" y="6465781"/>
            <a:ext cx="1714115" cy="1483369"/>
          </a:xfrm>
          <a:custGeom>
            <a:avLst/>
            <a:gdLst/>
            <a:ahLst/>
            <a:cxnLst/>
            <a:rect r="r" b="b" t="t" l="l"/>
            <a:pathLst>
              <a:path h="1483369" w="1714115">
                <a:moveTo>
                  <a:pt x="0" y="0"/>
                </a:moveTo>
                <a:lnTo>
                  <a:pt x="1714116" y="0"/>
                </a:lnTo>
                <a:lnTo>
                  <a:pt x="1714116" y="1483369"/>
                </a:lnTo>
                <a:lnTo>
                  <a:pt x="0" y="14833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297325" y="6338330"/>
            <a:ext cx="1227308" cy="1735764"/>
          </a:xfrm>
          <a:custGeom>
            <a:avLst/>
            <a:gdLst/>
            <a:ahLst/>
            <a:cxnLst/>
            <a:rect r="r" b="b" t="t" l="l"/>
            <a:pathLst>
              <a:path h="1735764" w="1227308">
                <a:moveTo>
                  <a:pt x="0" y="0"/>
                </a:moveTo>
                <a:lnTo>
                  <a:pt x="1227307" y="0"/>
                </a:lnTo>
                <a:lnTo>
                  <a:pt x="1227307" y="1735764"/>
                </a:lnTo>
                <a:lnTo>
                  <a:pt x="0" y="17357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94028" y="1100869"/>
            <a:ext cx="1489994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HK Grotesk Bold"/>
              </a:rPr>
              <a:t>Pacotes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4399" y="3373921"/>
            <a:ext cx="14899943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K Grotesk Bold"/>
              </a:rPr>
              <a:t>PKG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158830" y="9217398"/>
            <a:ext cx="11004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CFCFC"/>
                </a:solidFill>
                <a:latin typeface="Nunito"/>
              </a:rPr>
              <a:t>9</a:t>
            </a:r>
          </a:p>
        </p:txBody>
      </p:sp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DAFlV_PN1_c</dc:identifier>
  <dcterms:modified xsi:type="dcterms:W3CDTF">2011-08-01T06:04:30Z</dcterms:modified>
  <cp:revision>1</cp:revision>
  <dc:title>Distro FreeBSD</dc:title>
</cp:coreProperties>
</file>